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266" r:id="rId2"/>
    <p:sldId id="294" r:id="rId3"/>
    <p:sldId id="287" r:id="rId4"/>
    <p:sldId id="267" r:id="rId5"/>
    <p:sldId id="297" r:id="rId6"/>
    <p:sldId id="299" r:id="rId7"/>
    <p:sldId id="301" r:id="rId8"/>
    <p:sldId id="300" r:id="rId9"/>
    <p:sldId id="302" r:id="rId10"/>
    <p:sldId id="313" r:id="rId11"/>
    <p:sldId id="318" r:id="rId12"/>
    <p:sldId id="315" r:id="rId13"/>
    <p:sldId id="316" r:id="rId14"/>
    <p:sldId id="304" r:id="rId15"/>
    <p:sldId id="305" r:id="rId16"/>
    <p:sldId id="306" r:id="rId17"/>
    <p:sldId id="307" r:id="rId18"/>
    <p:sldId id="277" r:id="rId19"/>
    <p:sldId id="327" r:id="rId20"/>
    <p:sldId id="328" r:id="rId21"/>
    <p:sldId id="310" r:id="rId22"/>
    <p:sldId id="319" r:id="rId23"/>
    <p:sldId id="320" r:id="rId24"/>
    <p:sldId id="321" r:id="rId25"/>
    <p:sldId id="322" r:id="rId26"/>
    <p:sldId id="323" r:id="rId27"/>
    <p:sldId id="296" r:id="rId28"/>
    <p:sldId id="293" r:id="rId29"/>
    <p:sldId id="326" r:id="rId30"/>
  </p:sldIdLst>
  <p:sldSz cx="9144000" cy="6858000" type="screen4x3"/>
  <p:notesSz cx="6954838" cy="9309100"/>
  <p:custDataLst>
    <p:tags r:id="rId3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EA8"/>
    <a:srgbClr val="1238AA"/>
    <a:srgbClr val="0434B1"/>
    <a:srgbClr val="9A915C"/>
    <a:srgbClr val="C4BD9C"/>
    <a:srgbClr val="D7D3BB"/>
    <a:srgbClr val="E6C500"/>
    <a:srgbClr val="F6E067"/>
    <a:srgbClr val="F9EB9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1" autoAdjust="0"/>
    <p:restoredTop sz="86599" autoAdjust="0"/>
  </p:normalViewPr>
  <p:slideViewPr>
    <p:cSldViewPr snapToObjects="1" showGuides="1">
      <p:cViewPr varScale="1">
        <p:scale>
          <a:sx n="134" d="100"/>
          <a:sy n="134" d="100"/>
        </p:scale>
        <p:origin x="22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3954" y="108"/>
      </p:cViewPr>
      <p:guideLst>
        <p:guide orient="horz" pos="2932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569CB7-4873-4F82-8FC8-42383BA0B144}" type="slidenum">
              <a:rPr lang="en-GB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574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3E3299-13C5-49E5-A95C-B74AF04929A7}" type="datetime4">
              <a:rPr lang="en-GB" smtClean="0"/>
              <a:pPr/>
              <a:t>2 June 2018</a:t>
            </a:fld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98500"/>
            <a:ext cx="4652962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484" y="4421823"/>
            <a:ext cx="556387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8258BE3-425E-44FE-9E4F-46F3EB7D50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67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1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 A low </a:t>
            </a:r>
            <a:r>
              <a:rPr lang="en-US" altLang="zh-CN" sz="1200" dirty="0" err="1"/>
              <a:t>R_ratio</a:t>
            </a:r>
            <a:r>
              <a:rPr lang="en-US" altLang="zh-CN" sz="1200" dirty="0"/>
              <a:t> indicates a more reliable measurement. 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49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18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69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5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8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2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79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90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27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49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13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39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5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6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2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2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7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9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9" name="bmkFldDocumentNumber"/>
          <p:cNvSpPr txBox="1">
            <a:spLocks noChangeArrowheads="1"/>
          </p:cNvSpPr>
          <p:nvPr/>
        </p:nvSpPr>
        <p:spPr bwMode="auto">
          <a:xfrm rot="16200000">
            <a:off x="7375525" y="1774825"/>
            <a:ext cx="3365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0" name="bmkConfidentiality"/>
          <p:cNvSpPr txBox="1">
            <a:spLocks noChangeArrowheads="1"/>
          </p:cNvSpPr>
          <p:nvPr/>
        </p:nvSpPr>
        <p:spPr bwMode="auto">
          <a:xfrm>
            <a:off x="293688" y="6572250"/>
            <a:ext cx="43180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>
              <a:spcBef>
                <a:spcPct val="50000"/>
              </a:spcBef>
            </a:pPr>
            <a:endParaRPr lang="en-GB" altLang="ja-JP" sz="1400" b="1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152400" y="3660775"/>
            <a:ext cx="8842375" cy="1116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GB" altLang="ja-JP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2" name="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6050" y="3659188"/>
            <a:ext cx="8845550" cy="993600"/>
          </a:xfrm>
        </p:spPr>
        <p:txBody>
          <a:bodyPr lIns="147600" tIns="45720" rIns="720000" bIns="0"/>
          <a:lstStyle>
            <a:lvl1pPr>
              <a:lnSpc>
                <a:spcPct val="80000"/>
              </a:lnSpc>
              <a:defRPr sz="3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ja-JP" noProof="0" dirty="0"/>
              <a:t>Click To Edit Master Title Style</a:t>
            </a:r>
            <a:endParaRPr lang="en-GB" altLang="ja-JP" noProof="0" dirty="0"/>
          </a:p>
        </p:txBody>
      </p:sp>
      <p:sp>
        <p:nvSpPr>
          <p:cNvPr id="107543" name="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6050" y="4680000"/>
            <a:ext cx="8845550" cy="377825"/>
          </a:xfrm>
        </p:spPr>
        <p:txBody>
          <a:bodyPr lIns="147600" tIns="46800" rIns="720000" bIns="45720"/>
          <a:lstStyle>
            <a:lvl1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altLang="ja-JP" noProof="0" dirty="0"/>
              <a:t> Click to add subtitle</a:t>
            </a:r>
          </a:p>
        </p:txBody>
      </p:sp>
      <p:sp>
        <p:nvSpPr>
          <p:cNvPr id="107546" name="bmkDraft"/>
          <p:cNvSpPr txBox="1">
            <a:spLocks noChangeArrowheads="1"/>
          </p:cNvSpPr>
          <p:nvPr/>
        </p:nvSpPr>
        <p:spPr bwMode="auto">
          <a:xfrm>
            <a:off x="3811588" y="6281738"/>
            <a:ext cx="1511300" cy="23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800" dirty="0"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Click to edit Master title style</a:t>
            </a:r>
            <a:endParaRPr kumimoji="1" lang="zh-CN" altLang="en-US" dirty="0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152400" y="6050180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46800" rIns="72000" bIns="46800"/>
          <a:lstStyle/>
          <a:p>
            <a:endParaRPr lang="en-GB" dirty="0"/>
          </a:p>
        </p:txBody>
      </p:sp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152400" y="987425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 anchor="ctr"/>
          <a:lstStyle/>
          <a:p>
            <a:endParaRPr lang="en-GB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34200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072E-829E-46BA-B557-C59E9BD8F5DE}" type="slidenum">
              <a:rPr lang="en-US" smtClean="0"/>
              <a:pPr/>
              <a:t>‹#›</a:t>
            </a:fld>
            <a:r>
              <a:rPr lang="en-U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948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4" name="bmkFldPresentationTitle"/>
          <p:cNvSpPr txBox="1">
            <a:spLocks noChangeArrowheads="1"/>
          </p:cNvSpPr>
          <p:nvPr/>
        </p:nvSpPr>
        <p:spPr bwMode="auto">
          <a:xfrm>
            <a:off x="152400" y="6316663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5" name="bmkFld2InsertDate"/>
          <p:cNvSpPr txBox="1">
            <a:spLocks noChangeArrowheads="1"/>
          </p:cNvSpPr>
          <p:nvPr/>
        </p:nvSpPr>
        <p:spPr bwMode="auto">
          <a:xfrm>
            <a:off x="152400" y="6465888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35063"/>
            <a:ext cx="88392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en-GB" altLang="ja-JP" dirty="0"/>
          </a:p>
        </p:txBody>
      </p:sp>
      <p:sp>
        <p:nvSpPr>
          <p:cNvPr id="10650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63036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title style</a:t>
            </a:r>
            <a:endParaRPr lang="en-GB" altLang="ja-JP" dirty="0"/>
          </a:p>
        </p:txBody>
      </p:sp>
      <p:sp>
        <p:nvSpPr>
          <p:cNvPr id="106512" name="bmkDraft2"/>
          <p:cNvSpPr txBox="1">
            <a:spLocks noChangeArrowheads="1"/>
          </p:cNvSpPr>
          <p:nvPr/>
        </p:nvSpPr>
        <p:spPr bwMode="auto">
          <a:xfrm>
            <a:off x="3811588" y="6046788"/>
            <a:ext cx="15113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000" dirty="0">
              <a:ea typeface="ＭＳ Ｐゴシック" charset="-128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54" y="6243638"/>
            <a:ext cx="2371725" cy="552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9pPr>
    </p:titleStyle>
    <p:bodyStyle>
      <a:lvl1pPr marL="184150" indent="-184150" algn="l" rtl="0" eaLnBrk="1" fontAlgn="base" hangingPunct="1">
        <a:spcBef>
          <a:spcPct val="4000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defRPr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54013" indent="-1682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6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2pPr>
      <a:lvl3pPr marL="546100" indent="-1905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3pPr>
      <a:lvl4pPr marL="722313" indent="-17462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4pPr>
      <a:lvl5pPr marL="9064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5pPr>
      <a:lvl6pPr marL="13636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6pPr>
      <a:lvl7pPr marL="18208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7pPr>
      <a:lvl8pPr marL="22780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8pPr>
      <a:lvl9pPr marL="27352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4800600" y="-158281"/>
            <a:ext cx="4648200" cy="42730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1752600"/>
            <a:ext cx="9144000" cy="2057400"/>
          </a:xfrm>
          <a:prstGeom prst="rect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bmkFldPresentationTitle"/>
          <p:cNvSpPr>
            <a:spLocks noGrp="1"/>
          </p:cNvSpPr>
          <p:nvPr>
            <p:ph type="ctrTitle"/>
          </p:nvPr>
        </p:nvSpPr>
        <p:spPr>
          <a:xfrm>
            <a:off x="152400" y="1905000"/>
            <a:ext cx="9000392" cy="1262467"/>
          </a:xfrm>
        </p:spPr>
        <p:txBody>
          <a:bodyPr/>
          <a:lstStyle/>
          <a:p>
            <a:r>
              <a:rPr lang="en-US" altLang="zh-CN" sz="4000" dirty="0"/>
              <a:t>Multiple Cars Tracking </a:t>
            </a:r>
            <a:br>
              <a:rPr lang="en-US" altLang="zh-CN" sz="4000" dirty="0"/>
            </a:br>
            <a:r>
              <a:rPr lang="en-US" altLang="zh-CN" sz="4000" dirty="0"/>
              <a:t>Basing</a:t>
            </a:r>
            <a:r>
              <a:rPr lang="zh-CN" altLang="en-US" sz="4000" dirty="0"/>
              <a:t> </a:t>
            </a:r>
            <a:r>
              <a:rPr lang="en-US" altLang="zh-CN" sz="4000" dirty="0"/>
              <a:t>on </a:t>
            </a:r>
            <a:r>
              <a:rPr lang="en-US" altLang="zh-CN" sz="4000" dirty="0" err="1"/>
              <a:t>Kalman</a:t>
            </a:r>
            <a:r>
              <a:rPr lang="en-US" altLang="zh-CN" sz="4000" dirty="0"/>
              <a:t> Filter</a:t>
            </a:r>
          </a:p>
        </p:txBody>
      </p:sp>
      <p:sp>
        <p:nvSpPr>
          <p:cNvPr id="6" name="bmkFldPresentationSubtitle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838200"/>
          </a:xfrm>
        </p:spPr>
        <p:txBody>
          <a:bodyPr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#13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Pengluo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Kaiyu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Shihao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Luo</a:t>
            </a:r>
            <a:endParaRPr lang="da-DK" sz="20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bmkFldPresentationTitle"/>
          <p:cNvSpPr txBox="1">
            <a:spLocks/>
          </p:cNvSpPr>
          <p:nvPr/>
        </p:nvSpPr>
        <p:spPr bwMode="auto">
          <a:xfrm>
            <a:off x="152400" y="3167468"/>
            <a:ext cx="9000392" cy="40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7600" tIns="45720" rIns="7200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br>
              <a:rPr lang="en-US" b="1" kern="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51B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Digital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Signal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Processing 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sz="2000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810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Kalman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filter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adaptive</a:t>
            </a:r>
            <a:r>
              <a:rPr lang="zh-CN" altLang="en-US" sz="1800" dirty="0"/>
              <a:t> </a:t>
            </a:r>
            <a:r>
              <a:rPr lang="en-US" altLang="zh-CN" sz="1800" dirty="0"/>
              <a:t>filter, with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 important benefit</a:t>
            </a:r>
            <a:r>
              <a:rPr lang="zh-CN" altLang="en-US" sz="1800" dirty="0"/>
              <a:t> </a:t>
            </a:r>
            <a:r>
              <a:rPr lang="en-US" altLang="zh-CN" sz="1800" dirty="0"/>
              <a:t>features: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Predict</a:t>
            </a:r>
            <a:r>
              <a:rPr lang="zh-CN" altLang="en-US" sz="1600" dirty="0"/>
              <a:t> </a:t>
            </a:r>
            <a:r>
              <a:rPr lang="en-US" altLang="zh-CN" sz="1600" dirty="0"/>
              <a:t>of object's future location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Correction of the prediction based on new measurements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Reduction of noise introduced by inaccurate detections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Facilitating the process of association of multiple objects to their </a:t>
            </a:r>
            <a:r>
              <a:rPr lang="en-US" altLang="zh-CN" dirty="0"/>
              <a:t>tracks</a:t>
            </a:r>
            <a:r>
              <a:rPr lang="en-US" altLang="zh-Hans" dirty="0"/>
              <a:t>.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Hans" sz="1800" dirty="0"/>
              <a:t>Update</a:t>
            </a:r>
            <a:r>
              <a:rPr lang="zh-Hans" altLang="en-US" sz="1800" dirty="0"/>
              <a:t> </a:t>
            </a:r>
            <a:r>
              <a:rPr lang="en-US" altLang="zh-Hans" sz="1800" dirty="0"/>
              <a:t>process</a:t>
            </a:r>
          </a:p>
          <a:p>
            <a:pPr lvl="2">
              <a:lnSpc>
                <a:spcPct val="150000"/>
              </a:lnSpc>
            </a:pPr>
            <a:r>
              <a:rPr lang="en-US" altLang="zh-Hans" sz="1600" dirty="0"/>
              <a:t>P</a:t>
            </a:r>
            <a:r>
              <a:rPr lang="en-US" sz="1600" dirty="0"/>
              <a:t>rediction</a:t>
            </a:r>
            <a:r>
              <a:rPr lang="en-US" altLang="zh-Hans" sz="1600" dirty="0"/>
              <a:t>:</a:t>
            </a:r>
            <a:r>
              <a:rPr lang="zh-Hans" altLang="en-US" sz="1600" dirty="0"/>
              <a:t> </a:t>
            </a:r>
            <a:r>
              <a:rPr lang="en-US" sz="1600" dirty="0"/>
              <a:t>uses previous states to predict the current state</a:t>
            </a:r>
            <a:r>
              <a:rPr lang="en-US" altLang="zh-Hans" sz="16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zh-Hans" sz="1600" dirty="0"/>
              <a:t>Correction:</a:t>
            </a:r>
            <a:r>
              <a:rPr lang="en-US" sz="1600" dirty="0"/>
              <a:t> uses the current measurement, such as detection bounding box location, to correct the state.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609AC-8ACE-EF41-88D3-DDBB6EB8F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10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8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35063"/>
                <a:ext cx="4343400" cy="4905375"/>
              </a:xfrm>
            </p:spPr>
            <p:txBody>
              <a:bodyPr/>
              <a:lstStyle/>
              <a:p>
                <a:pPr>
                  <a:tabLst>
                    <a:tab pos="5256213" algn="l"/>
                  </a:tabLst>
                </a:pP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US" altLang="zh-CN" sz="2000" dirty="0"/>
                  <a:t>redictio</a:t>
                </a:r>
                <a:r>
                  <a:rPr lang="en-US" altLang="zh-Hans" sz="2000" dirty="0"/>
                  <a:t>n</a:t>
                </a:r>
                <a:endPara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/>
                  <a:t>Notations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x</a:t>
                </a:r>
                <a:r>
                  <a:rPr lang="en-US" sz="1600" dirty="0"/>
                  <a:t>: </a:t>
                </a:r>
                <a:r>
                  <a:rPr lang="en-US" altLang="zh-CN" sz="1600" dirty="0"/>
                  <a:t>process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P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estimate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error(noise) covariance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A</a:t>
                </a:r>
                <a:r>
                  <a:rPr lang="en-US" sz="1600" dirty="0"/>
                  <a:t>: state transition matrix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Q</a:t>
                </a:r>
                <a:r>
                  <a:rPr lang="en-US" altLang="zh-CN" sz="1600" dirty="0"/>
                  <a:t>: process noise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covariance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w</a:t>
                </a:r>
                <a:r>
                  <a:rPr lang="en-US" altLang="zh-CN" sz="1600" dirty="0"/>
                  <a:t>: process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noise,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800" dirty="0"/>
                  <a:t>Equations</a:t>
                </a:r>
                <a:endParaRPr lang="en-US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charset="0"/>
                      </a:rPr>
                      <m:t>𝑤</m:t>
                    </m:r>
                  </m:oMath>
                </a14:m>
                <a:endParaRPr lang="en-US" altLang="zh-CN" sz="1600" i="1" dirty="0">
                  <a:latin typeface="Cambria Math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sz="1600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charset="0"/>
                      </a:rPr>
                      <m:t>=</m:t>
                    </m:r>
                    <m:r>
                      <a:rPr lang="en-US" altLang="zh-CN" sz="1600" i="1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35063"/>
                <a:ext cx="4343400" cy="4905375"/>
              </a:xfrm>
              <a:blipFill>
                <a:blip r:embed="rId3"/>
                <a:stretch>
                  <a:fillRect l="-2047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BB7D86-C3DA-4C28-8A9B-17080E83FC3E}"/>
              </a:ext>
            </a:extLst>
          </p:cNvPr>
          <p:cNvSpPr/>
          <p:nvPr/>
        </p:nvSpPr>
        <p:spPr>
          <a:xfrm>
            <a:off x="670560" y="455005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5ECAFE8-B68D-F748-A466-F598F84A702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48200" y="1135063"/>
                <a:ext cx="4343400" cy="4905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1200" tIns="0" rIns="61200" bIns="0" numCol="1" anchor="t" anchorCtr="0" compatLnSpc="1">
                <a:prstTxWarp prst="textNoShape">
                  <a:avLst/>
                </a:prstTxWarp>
              </a:bodyPr>
              <a:lstStyle>
                <a:lvl1pPr marL="184150" indent="-184150" algn="l" rtl="0" eaLnBrk="1" fontAlgn="base" hangingPunct="1">
                  <a:spcBef>
                    <a:spcPct val="4000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354013" indent="-1682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2pPr>
                <a:lvl3pPr marL="546100" indent="-1905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3pPr>
                <a:lvl4pPr marL="722313" indent="-17462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4pPr>
                <a:lvl5pPr marL="9064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5pPr>
                <a:lvl6pPr marL="13636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6pPr>
                <a:lvl7pPr marL="18208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7pPr>
                <a:lvl8pPr marL="22780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8pPr>
                <a:lvl9pPr marL="27352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9pPr>
              </a:lstStyle>
              <a:p>
                <a:pPr>
                  <a:tabLst>
                    <a:tab pos="5256213" algn="l"/>
                  </a:tabLst>
                </a:pPr>
                <a:r>
                  <a:rPr lang="en-US" altLang="zh-Hans" sz="2000" kern="0" dirty="0"/>
                  <a:t>Correction</a:t>
                </a:r>
                <a:endParaRPr lang="en-US" altLang="zh-CN" sz="2000" kern="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kern="0" dirty="0"/>
                  <a:t>Notations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kern="0" dirty="0"/>
                  <a:t>H</a:t>
                </a:r>
                <a:r>
                  <a:rPr lang="en-US" sz="1600" kern="0" dirty="0"/>
                  <a:t>: measurement function (matrix)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z</a:t>
                </a:r>
                <a:r>
                  <a:rPr lang="en-US" altLang="zh-CN" sz="1600" dirty="0"/>
                  <a:t>: measurement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R</a:t>
                </a:r>
                <a:r>
                  <a:rPr lang="en-US" sz="1600" dirty="0"/>
                  <a:t>: measurement noise covariance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K</a:t>
                </a:r>
                <a:r>
                  <a:rPr lang="en-US" altLang="zh-CN" sz="1600" dirty="0"/>
                  <a:t>: </a:t>
                </a:r>
                <a:r>
                  <a:rPr lang="en-US" altLang="zh-CN" sz="1600" dirty="0" err="1"/>
                  <a:t>Kalman</a:t>
                </a:r>
                <a:r>
                  <a:rPr lang="en-US" altLang="zh-CN" sz="1600" dirty="0"/>
                  <a:t> gain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v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measurement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noise,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kern="0" dirty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800" dirty="0"/>
                  <a:t>Equations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𝐾𝐻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zh-CN" alt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5ECAFE8-B68D-F748-A466-F598F84A7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1135063"/>
                <a:ext cx="4343400" cy="4905375"/>
              </a:xfrm>
              <a:prstGeom prst="rect">
                <a:avLst/>
              </a:prstGeom>
              <a:blipFill>
                <a:blip r:embed="rId4"/>
                <a:stretch>
                  <a:fillRect l="-1749" t="-12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BF33A-704D-A745-8557-7F2949330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11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7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Kalman</a:t>
                </a:r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filter implementation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–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/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nitialization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Hans" sz="1800" dirty="0"/>
                  <a:t>S</a:t>
                </a:r>
                <a:r>
                  <a:rPr lang="en-US" altLang="zh-CN" sz="1800" dirty="0"/>
                  <a:t>uppose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Han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Hans" sz="1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pPr marL="3778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eqArr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altLang="zh-CN" sz="1800" dirty="0"/>
                  <a:t>Write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Matrix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Form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update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function</a:t>
                </a:r>
                <a14:m>
                  <m:oMath xmlns:m="http://schemas.openxmlformats.org/officeDocument/2006/math">
                    <m:r>
                      <a:rPr lang="zh-Hans" altLang="en-US" sz="18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ans" sz="1800" dirty="0"/>
                  <a:t>,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where</a:t>
                </a:r>
                <a:r>
                  <a:rPr lang="zh-Hans" altLang="en-US" sz="1800" dirty="0"/>
                  <a:t> </a:t>
                </a:r>
                <a:endParaRPr lang="en-US" altLang="zh-Hans" sz="1800" dirty="0"/>
              </a:p>
              <a:p>
                <a:pPr marL="185738" lvl="1" indent="0" algn="ctr">
                  <a:lnSpc>
                    <a:spcPts val="702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Han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Han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Han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Hans" altLang="en-US" sz="1800" dirty="0"/>
                  <a:t>  </a:t>
                </a:r>
                <a:r>
                  <a:rPr lang="en-US" altLang="zh-Hans" sz="1800" dirty="0"/>
                  <a:t>is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the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state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transition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matrix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In </a:t>
                </a:r>
                <a:r>
                  <a:rPr lang="en-US" altLang="zh-Hans" sz="1800" dirty="0"/>
                  <a:t>the</a:t>
                </a:r>
                <a:r>
                  <a:rPr lang="en-US" sz="1800" dirty="0"/>
                  <a:t> project, </a:t>
                </a:r>
                <a:r>
                  <a:rPr lang="en-US" altLang="zh-Hans" sz="1800" dirty="0"/>
                  <a:t>dimension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of</a:t>
                </a:r>
                <a:r>
                  <a:rPr lang="zh-Hans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Hans" altLang="en-US" sz="1800" dirty="0"/>
                  <a:t> </a:t>
                </a:r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altLang="zh-Hans" sz="2000" b="0" i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zh-Han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</m:t>
                    </m:r>
                  </m:oMath>
                </a14:m>
                <a:r>
                  <a:rPr lang="en-US" sz="1800" dirty="0"/>
                  <a:t>, since </a:t>
                </a:r>
                <a:r>
                  <a:rPr lang="en-US" altLang="zh-Hans" sz="1800" dirty="0"/>
                  <a:t>there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are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four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locations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to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tracked</a:t>
                </a:r>
                <a:r>
                  <a:rPr lang="en-US" sz="1800" dirty="0"/>
                  <a:t>, which is left, down, right and up, </a:t>
                </a:r>
                <a:r>
                  <a:rPr lang="en-US" altLang="zh-Hans" sz="1800" dirty="0"/>
                  <a:t>r</a:t>
                </a:r>
                <a:r>
                  <a:rPr lang="en-US" sz="1800" dirty="0"/>
                  <a:t>epresent</a:t>
                </a:r>
                <a:r>
                  <a:rPr lang="en-US" altLang="zh-Hans" sz="1800" dirty="0"/>
                  <a:t>ing</a:t>
                </a:r>
                <a:r>
                  <a:rPr lang="en-US" sz="1800" dirty="0"/>
                  <a:t> the </a:t>
                </a:r>
                <a:r>
                  <a:rPr lang="en-US" altLang="zh-Hans" sz="1800" dirty="0"/>
                  <a:t>four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corners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of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the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bounding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box</a:t>
                </a:r>
                <a:r>
                  <a:rPr lang="en-US" sz="1800" dirty="0"/>
                  <a:t>.</a:t>
                </a:r>
              </a:p>
              <a:p>
                <a:pPr marL="185738" lvl="1" indent="0">
                  <a:lnSpc>
                    <a:spcPct val="150000"/>
                  </a:lnSpc>
                  <a:buNone/>
                </a:pP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6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76D61-700C-024C-9717-A460689DB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12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8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Kalman</a:t>
                </a:r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ilter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mplementation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–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nitialization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/>
                  <a:t>Initial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 measurement transition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matrix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altLang="zh-CN" sz="1800" dirty="0"/>
                  <a:t>, given that the detector only outputs the coordinate (not velocity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and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acceleration</a:t>
                </a:r>
                <a:r>
                  <a:rPr lang="en-US" altLang="zh-CN" sz="1800" dirty="0"/>
                  <a:t>)</a:t>
                </a:r>
              </a:p>
              <a:p>
                <a:pPr marL="18573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18573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800" b="0" dirty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2000" dirty="0"/>
                  <a:t>Initialize noise covariance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24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24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2000" dirty="0"/>
                  <a:t>:   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800" dirty="0"/>
                  <a:t>Initial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Han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/>
                  <a:t>randomly.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value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shows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confidence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confidence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prediction</a:t>
                </a: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6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D60A7-5B8F-BF47-ABE7-31305A48C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13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3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Intersection-over-Union</a:t>
            </a:r>
            <a:r>
              <a:rPr lang="zh-CN" altLang="en-US" dirty="0"/>
              <a:t>（</a:t>
            </a:r>
            <a:r>
              <a:rPr lang="en-US" altLang="zh-CN" dirty="0" err="1"/>
              <a:t>IoU</a:t>
            </a:r>
            <a:r>
              <a:rPr lang="zh-CN" altLang="en-US" dirty="0"/>
              <a:t>）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/>
              <a:t>IoU</a:t>
            </a:r>
            <a:endParaRPr lang="en-US" sz="2000" dirty="0"/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parameter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shows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accuracy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prediction.</a:t>
            </a: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understood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accuracy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rate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 algn="just">
              <a:buNone/>
            </a:pPr>
            <a:endParaRPr lang="en-US" altLang="zh-CN" dirty="0"/>
          </a:p>
          <a:p>
            <a:pPr marL="185738" lvl="1" indent="0" algn="just">
              <a:buNone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example: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434B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IoU</m:t>
                      </m:r>
                      <m:r>
                        <a:rPr lang="en-US" altLang="zh-CN" sz="2000" i="1" smtClean="0">
                          <a:solidFill>
                            <a:srgbClr val="0434B1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∩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zh-CN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∪</m:t>
                          </m:r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zh-CN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     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0434B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blipFill>
                <a:blip r:embed="rId3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05200"/>
            <a:ext cx="32004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87" y="2057400"/>
            <a:ext cx="581025" cy="56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87" y="2753869"/>
            <a:ext cx="581025" cy="570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E719C-1206-234F-80C8-2AB8240EB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14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4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 </a:t>
            </a:r>
            <a:r>
              <a:rPr lang="en-US" altLang="zh-CN" sz="2000" dirty="0"/>
              <a:t>Linear-Assignment</a:t>
            </a:r>
            <a:endParaRPr lang="en-US" sz="2000" dirty="0"/>
          </a:p>
          <a:p>
            <a:pPr lvl="1" algn="just"/>
            <a:r>
              <a:rPr lang="en-US" altLang="zh-CN" sz="1800" dirty="0"/>
              <a:t>One of the fundamental combinatorial optimization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order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find a maximum weight matching (or minimum weight perfect matching) in a weighted bipartite graph.</a:t>
            </a:r>
          </a:p>
          <a:p>
            <a:pPr lvl="1" algn="just"/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sklearn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Python.</a:t>
            </a:r>
          </a:p>
          <a:p>
            <a:pPr lvl="1" algn="just"/>
            <a:r>
              <a:rPr lang="en-US" altLang="zh-CN" sz="1800" dirty="0"/>
              <a:t>Produce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</a:t>
            </a:r>
            <a:r>
              <a:rPr lang="zh-CN" altLang="en-US" sz="1800" dirty="0"/>
              <a:t> </a:t>
            </a:r>
            <a:r>
              <a:rPr lang="en-US" altLang="zh-CN" sz="1800" dirty="0"/>
              <a:t>matching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box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project.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results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stored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list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00B050"/>
                </a:solidFill>
                <a:latin typeface="Comic Sans MS" panose="030F0902030302020204" pitchFamily="66" charset="0"/>
              </a:rPr>
              <a:t>matched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  <a:latin typeface="Comic Sans MS" panose="030F0902030302020204" pitchFamily="66" charset="0"/>
              </a:rPr>
              <a:t>unmatched_detections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7030A0"/>
                </a:solidFill>
                <a:latin typeface="Comic Sans MS" panose="030F0902030302020204" pitchFamily="66" charset="0"/>
              </a:rPr>
              <a:t>unmatched_trackers</a:t>
            </a:r>
            <a:r>
              <a:rPr lang="en-US" altLang="zh-CN" sz="1800" dirty="0"/>
              <a:t>.</a:t>
            </a:r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Detection-to-Tracker Assignment</a:t>
            </a:r>
            <a:endParaRPr lang="en-US" kern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AFE176-57E8-1C46-A53D-F5168F3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49124"/>
              </p:ext>
            </p:extLst>
          </p:nvPr>
        </p:nvGraphicFramePr>
        <p:xfrm>
          <a:off x="2209800" y="3581007"/>
          <a:ext cx="27432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52093482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021010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7070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3252740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2176942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CN" baseline="-25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5804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2567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892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7030A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433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656E03-B811-BE4D-86F8-E4A76D2F6B5E}"/>
              </a:ext>
            </a:extLst>
          </p:cNvPr>
          <p:cNvCxnSpPr/>
          <p:nvPr/>
        </p:nvCxnSpPr>
        <p:spPr bwMode="auto">
          <a:xfrm>
            <a:off x="5105400" y="4946257"/>
            <a:ext cx="609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238AA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8A3772-F8B1-334B-A3AD-86A20EE4B2D2}"/>
              </a:ext>
            </a:extLst>
          </p:cNvPr>
          <p:cNvSpPr txBox="1"/>
          <p:nvPr/>
        </p:nvSpPr>
        <p:spPr>
          <a:xfrm>
            <a:off x="5791200" y="47615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matrix</a:t>
            </a:r>
            <a:endParaRPr lang="en-US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2B3A7-ED04-4A4D-947F-54FB122A6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15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4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Sequential</a:t>
            </a:r>
            <a:r>
              <a:rPr lang="zh-CN" altLang="en-US" sz="2000" dirty="0"/>
              <a:t> </a:t>
            </a:r>
            <a:r>
              <a:rPr lang="en-US" altLang="zh-CN" sz="2000" dirty="0"/>
              <a:t>processing</a:t>
            </a:r>
          </a:p>
          <a:p>
            <a:pPr lvl="1"/>
            <a:r>
              <a:rPr lang="en-US" altLang="zh-CN" sz="1800" dirty="0"/>
              <a:t>Process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frame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input</a:t>
            </a:r>
            <a:r>
              <a:rPr lang="zh-CN" altLang="en-US" sz="1800" dirty="0"/>
              <a:t> </a:t>
            </a:r>
            <a:r>
              <a:rPr lang="en-US" altLang="zh-CN" sz="1800" dirty="0"/>
              <a:t>video,</a:t>
            </a:r>
            <a:r>
              <a:rPr lang="zh-CN" altLang="en-US" sz="1800" dirty="0"/>
              <a:t> </a:t>
            </a:r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MoviePy</a:t>
            </a:r>
            <a:r>
              <a:rPr lang="en-US" altLang="zh-CN" sz="1800" dirty="0"/>
              <a:t>.</a:t>
            </a:r>
            <a:endParaRPr lang="en-US" sz="1800" dirty="0"/>
          </a:p>
          <a:p>
            <a:pPr lvl="1" algn="just"/>
            <a:r>
              <a:rPr lang="en-US" altLang="zh-CN" sz="1800" dirty="0"/>
              <a:t>Deals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>
                <a:latin typeface="Comic Sans MS" panose="030F0902030302020204" pitchFamily="66" charset="0"/>
              </a:rPr>
              <a:t>matched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unmatched_detections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unmatched_trackers</a:t>
            </a:r>
            <a:r>
              <a:rPr lang="zh-CN" altLang="en-US" sz="1800" dirty="0"/>
              <a:t> </a:t>
            </a:r>
            <a:r>
              <a:rPr lang="en-US" altLang="zh-CN" sz="1800" dirty="0" err="1"/>
              <a:t>ob-tained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linear</a:t>
            </a:r>
            <a:r>
              <a:rPr lang="zh-CN" altLang="en-US" sz="1800" dirty="0"/>
              <a:t> </a:t>
            </a:r>
            <a:r>
              <a:rPr lang="en-US" altLang="zh-CN" sz="1800" dirty="0"/>
              <a:t>assignment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 err="1"/>
              <a:t>IoU</a:t>
            </a:r>
            <a:r>
              <a:rPr lang="zh-CN" altLang="en-US" sz="1800" dirty="0"/>
              <a:t> </a:t>
            </a:r>
            <a:r>
              <a:rPr lang="en-US" altLang="zh-CN" sz="1800" dirty="0"/>
              <a:t>matrix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frame.</a:t>
            </a:r>
          </a:p>
          <a:p>
            <a:pPr lvl="1" algn="just"/>
            <a:endParaRPr lang="en-US" altLang="zh-CN" sz="1800" dirty="0"/>
          </a:p>
          <a:p>
            <a:pPr algn="just"/>
            <a:r>
              <a:rPr lang="en-US" altLang="zh-CN" sz="2000" dirty="0"/>
              <a:t>False</a:t>
            </a:r>
            <a:r>
              <a:rPr lang="zh-CN" altLang="en-US" sz="2000" dirty="0"/>
              <a:t> </a:t>
            </a:r>
            <a:r>
              <a:rPr lang="en-US" altLang="zh-CN" sz="2000" dirty="0"/>
              <a:t>alarm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missed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</a:p>
          <a:p>
            <a:pPr lvl="1" algn="just"/>
            <a:r>
              <a:rPr lang="en-US" altLang="zh-CN" sz="1800" dirty="0"/>
              <a:t>Introduce</a:t>
            </a:r>
            <a:r>
              <a:rPr lang="zh-CN" altLang="en-US" sz="1800" dirty="0"/>
              <a:t> </a:t>
            </a:r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parameters,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max_losses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zh-CN" altLang="en-US" sz="1800" dirty="0"/>
              <a:t> </a:t>
            </a:r>
            <a:r>
              <a:rPr lang="en-US" altLang="zh-CN" sz="1800" dirty="0"/>
              <a:t>stands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minimum</a:t>
            </a:r>
            <a:r>
              <a:rPr lang="zh-CN" altLang="en-US" sz="1800" dirty="0"/>
              <a:t> </a:t>
            </a:r>
            <a:r>
              <a:rPr lang="en-US" altLang="zh-CN" sz="1800" dirty="0"/>
              <a:t>number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consecutive</a:t>
            </a:r>
            <a:r>
              <a:rPr lang="zh-CN" altLang="en-US" sz="1800" dirty="0"/>
              <a:t> </a:t>
            </a:r>
            <a:r>
              <a:rPr lang="en-US" altLang="zh-CN" sz="1800" dirty="0"/>
              <a:t>matches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establish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tracker;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max_loss</a:t>
            </a:r>
            <a:r>
              <a:rPr lang="zh-CN" altLang="en-US" sz="1800" dirty="0">
                <a:latin typeface="Comic Sans MS" panose="030F0902030302020204" pitchFamily="66" charset="0"/>
              </a:rPr>
              <a:t> </a:t>
            </a:r>
            <a:r>
              <a:rPr lang="en-US" altLang="zh-CN" sz="1800" dirty="0"/>
              <a:t>stands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maximum</a:t>
            </a:r>
            <a:r>
              <a:rPr lang="zh-CN" altLang="en-US" sz="1800" dirty="0"/>
              <a:t> </a:t>
            </a:r>
            <a:r>
              <a:rPr lang="en-US" altLang="zh-CN" sz="1800" dirty="0"/>
              <a:t>number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consecutive</a:t>
            </a:r>
            <a:r>
              <a:rPr lang="zh-CN" altLang="en-US" sz="1800" dirty="0"/>
              <a:t> </a:t>
            </a:r>
            <a:r>
              <a:rPr lang="en-US" altLang="zh-CN" sz="1800" dirty="0"/>
              <a:t>losses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delete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current</a:t>
            </a:r>
            <a:r>
              <a:rPr lang="zh-CN" altLang="en-US" sz="1800" dirty="0"/>
              <a:t> </a:t>
            </a:r>
            <a:r>
              <a:rPr lang="en-US" altLang="zh-CN" sz="1800" dirty="0"/>
              <a:t>track.</a:t>
            </a:r>
          </a:p>
          <a:p>
            <a:pPr lvl="1" algn="just"/>
            <a:r>
              <a:rPr lang="en-US" altLang="zh-CN" sz="1800" dirty="0"/>
              <a:t>Introduce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variable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discriminate</a:t>
            </a:r>
            <a:r>
              <a:rPr lang="zh-CN" altLang="en-US" sz="1800" dirty="0"/>
              <a:t> </a:t>
            </a:r>
            <a:r>
              <a:rPr lang="en-US" altLang="zh-CN" sz="1800" dirty="0"/>
              <a:t>false</a:t>
            </a:r>
            <a:r>
              <a:rPr lang="zh-CN" altLang="en-US" sz="1800" dirty="0"/>
              <a:t> </a:t>
            </a:r>
            <a:r>
              <a:rPr lang="en-US" altLang="zh-CN" sz="1800" dirty="0"/>
              <a:t>alarm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target,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tracker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called</a:t>
            </a:r>
            <a:r>
              <a:rPr lang="zh-CN" altLang="en-US" sz="1800" dirty="0"/>
              <a:t> </a:t>
            </a:r>
            <a:r>
              <a:rPr lang="en-US" altLang="zh-CN" sz="1800" i="1" dirty="0"/>
              <a:t>good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tracker</a:t>
            </a:r>
            <a:r>
              <a:rPr lang="zh-CN" altLang="en-US" sz="1800" i="1" dirty="0"/>
              <a:t> </a:t>
            </a: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reached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en-US" altLang="zh-CN" sz="1800" dirty="0"/>
              <a:t>.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Pipeline</a:t>
            </a:r>
            <a:endParaRPr lang="en-US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38CD54-6AB2-A143-8F1B-B154E0F1A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16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0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Hans" dirty="0"/>
              <a:t>D</a:t>
            </a:r>
            <a:r>
              <a:rPr lang="en-US" altLang="zh-CN" dirty="0"/>
              <a:t>iagram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D2EA4-486E-D34B-B727-24B9954DA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17</a:t>
            </a:fld>
            <a:r>
              <a:rPr lang="en-US"/>
              <a:t>/29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D442-83C6-FB41-9C3E-EFD5A55D5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71346"/>
            <a:ext cx="8077200" cy="494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E521D-F742-C444-A5E0-CDFBDDDA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35063"/>
            <a:ext cx="5489448" cy="411708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9289D-E1B7-7D40-A92D-DBEF2EF32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18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E521D-F742-C444-A5E0-CDFBDDDA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35063"/>
            <a:ext cx="5489448" cy="4117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DE382-013F-AF43-9EFE-37D9804A5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55026C-7941-C340-8EC0-C789ECD5D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19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3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grpSp>
        <p:nvGrpSpPr>
          <p:cNvPr id="16" name="组 15"/>
          <p:cNvGrpSpPr/>
          <p:nvPr/>
        </p:nvGrpSpPr>
        <p:grpSpPr>
          <a:xfrm>
            <a:off x="-27121" y="2819400"/>
            <a:ext cx="9198241" cy="1314492"/>
            <a:chOff x="-27121" y="2819400"/>
            <a:chExt cx="9198241" cy="1314492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-27121" y="3175382"/>
              <a:ext cx="919824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1430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01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242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02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05400" y="2834421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03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86600" y="283442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04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97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Problem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09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Data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721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Solutions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533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Results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1367F7-93AE-8E42-A74F-B0EB63005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E521D-F742-C444-A5E0-CDFBDDDA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35063"/>
            <a:ext cx="5489448" cy="4117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DE382-013F-AF43-9EFE-37D9804A5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D9688-3E4E-BA4A-97C7-63F53CB09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27994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5965C-53BD-5B43-A77D-08A6CDEF1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20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76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EF9A9-4575-6044-8FF9-0AF4CD45E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21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6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27EEE-FFCB-DB4C-B345-13E8FE8B9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22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2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683D9F-5C71-5148-A684-6658AB46C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27994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EB995-39A8-C348-8298-AB63360B6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23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67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E9D5A8-CB70-5C40-ADB4-5F4CB0094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27993"/>
            <a:ext cx="5485524" cy="4114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07AD0-D840-1B44-9C5B-A9CC02AE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24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4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CF3358-717E-3548-96E2-2B3F15985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35876"/>
            <a:ext cx="5485524" cy="4114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DC0C6-E774-AC4F-8306-481E2DAB8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25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10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445-23F9-FB43-8FB2-ED8569AB8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27994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07710-49EF-F240-82FF-1A560D649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26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4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 </a:t>
            </a:r>
            <a:r>
              <a:rPr lang="en-US" altLang="zh-Hans" dirty="0"/>
              <a:t>–</a:t>
            </a:r>
            <a:r>
              <a:rPr kumimoji="1" lang="en-US" altLang="zh-CN" dirty="0"/>
              <a:t> Video</a:t>
            </a:r>
            <a:endParaRPr kumimoji="1"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B13D5-CA20-8B43-8BAA-6A4AE06FA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27</a:t>
            </a:fld>
            <a:r>
              <a:rPr lang="en-US"/>
              <a:t>/29</a:t>
            </a:r>
            <a:endParaRPr lang="en-US" dirty="0"/>
          </a:p>
        </p:txBody>
      </p:sp>
      <p:pic>
        <p:nvPicPr>
          <p:cNvPr id="4" name="demo1.mp4">
            <a:hlinkClick r:id="" action="ppaction://media"/>
            <a:extLst>
              <a:ext uri="{FF2B5EF4-FFF2-40B4-BE49-F238E27FC236}">
                <a16:creationId xmlns:a16="http://schemas.microsoft.com/office/drawing/2014/main" id="{914F4556-2437-5644-834E-F19D0A4F06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9497" y="1066800"/>
            <a:ext cx="4086303" cy="4918593"/>
          </a:xfrm>
          <a:prstGeom prst="rect">
            <a:avLst/>
          </a:prstGeom>
        </p:spPr>
      </p:pic>
      <p:pic>
        <p:nvPicPr>
          <p:cNvPr id="8" name="demo2.mp4">
            <a:hlinkClick r:id="" action="ppaction://media"/>
            <a:extLst>
              <a:ext uri="{FF2B5EF4-FFF2-40B4-BE49-F238E27FC236}">
                <a16:creationId xmlns:a16="http://schemas.microsoft.com/office/drawing/2014/main" id="{004E56B3-9839-7541-8516-89B110BF9E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400" y="1066800"/>
            <a:ext cx="4086302" cy="49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Reference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2400" y="1210786"/>
            <a:ext cx="883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>
                <a:solidFill>
                  <a:schemeClr val="tx2"/>
                </a:solidFill>
              </a:rPr>
              <a:t>[1].</a:t>
            </a:r>
            <a:r>
              <a:rPr kumimoji="1"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Greg Welch, and Gary Bishop,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An Introduction to the </a:t>
            </a:r>
            <a:r>
              <a:rPr lang="en-US" altLang="zh-CN" i="1" dirty="0" err="1">
                <a:solidFill>
                  <a:schemeClr val="tx2"/>
                </a:solidFill>
              </a:rPr>
              <a:t>Kalman</a:t>
            </a:r>
            <a:r>
              <a:rPr lang="en-US" altLang="zh-CN" i="1" dirty="0">
                <a:solidFill>
                  <a:schemeClr val="tx2"/>
                </a:solidFill>
              </a:rPr>
              <a:t> Filter,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[</a:t>
            </a:r>
            <a:r>
              <a:rPr lang="en-US" altLang="zh-CN" b="1" dirty="0">
                <a:solidFill>
                  <a:schemeClr val="tx2"/>
                </a:solidFill>
              </a:rPr>
              <a:t>University of North Carolina at Chapel Hill Chapel Hill], NC 27599-3175,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July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24,2016 </a:t>
            </a:r>
          </a:p>
          <a:p>
            <a:r>
              <a:rPr lang="en-US" altLang="zh-CN" i="1" dirty="0">
                <a:solidFill>
                  <a:schemeClr val="tx2"/>
                </a:solidFill>
              </a:rPr>
              <a:t> </a:t>
            </a:r>
          </a:p>
          <a:p>
            <a:pPr algn="just"/>
            <a:r>
              <a:rPr lang="en-US" altLang="zh-CN" b="1" dirty="0">
                <a:solidFill>
                  <a:schemeClr val="tx2"/>
                </a:solidFill>
              </a:rPr>
              <a:t>[2].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Wei Liu, </a:t>
            </a:r>
            <a:r>
              <a:rPr lang="en-US" altLang="zh-CN" b="1" dirty="0" err="1">
                <a:solidFill>
                  <a:schemeClr val="tx2"/>
                </a:solidFill>
              </a:rPr>
              <a:t>Dragomir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Anguelov</a:t>
            </a:r>
            <a:r>
              <a:rPr lang="en-US" altLang="zh-CN" b="1" dirty="0">
                <a:solidFill>
                  <a:schemeClr val="tx2"/>
                </a:solidFill>
              </a:rPr>
              <a:t>, </a:t>
            </a:r>
            <a:r>
              <a:rPr lang="en-US" altLang="zh-CN" b="1" dirty="0" err="1">
                <a:solidFill>
                  <a:schemeClr val="tx2"/>
                </a:solidFill>
              </a:rPr>
              <a:t>Dumitru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Erhan</a:t>
            </a:r>
            <a:r>
              <a:rPr lang="en-US" altLang="zh-CN" b="1" dirty="0">
                <a:solidFill>
                  <a:schemeClr val="tx2"/>
                </a:solidFill>
              </a:rPr>
              <a:t>, and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Christian </a:t>
            </a:r>
            <a:r>
              <a:rPr lang="en-US" altLang="zh-CN" b="1" dirty="0" err="1">
                <a:solidFill>
                  <a:schemeClr val="tx2"/>
                </a:solidFill>
              </a:rPr>
              <a:t>Szegedy</a:t>
            </a:r>
            <a:r>
              <a:rPr lang="en-US" altLang="zh-CN" b="1" dirty="0">
                <a:solidFill>
                  <a:schemeClr val="tx2"/>
                </a:solidFill>
              </a:rPr>
              <a:t>, </a:t>
            </a:r>
            <a:r>
              <a:rPr lang="en-US" altLang="zh-CN" i="1" dirty="0">
                <a:solidFill>
                  <a:schemeClr val="tx2"/>
                </a:solidFill>
              </a:rPr>
              <a:t>SSD: Single Shot </a:t>
            </a:r>
            <a:r>
              <a:rPr lang="en-US" altLang="zh-CN" i="1" dirty="0" err="1">
                <a:solidFill>
                  <a:schemeClr val="tx2"/>
                </a:solidFill>
              </a:rPr>
              <a:t>MultiBox</a:t>
            </a:r>
            <a:r>
              <a:rPr lang="en-US" altLang="zh-CN" i="1" dirty="0">
                <a:solidFill>
                  <a:schemeClr val="tx2"/>
                </a:solidFill>
              </a:rPr>
              <a:t> Detector,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CN" b="1" dirty="0" err="1">
                <a:solidFill>
                  <a:schemeClr val="tx2"/>
                </a:solidFill>
              </a:rPr>
              <a:t>cv.CS</a:t>
            </a:r>
            <a:r>
              <a:rPr lang="en-US" altLang="zh-CN" b="1" dirty="0">
                <a:solidFill>
                  <a:schemeClr val="tx2"/>
                </a:solidFill>
              </a:rPr>
              <a:t>],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Dec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29,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2016</a:t>
            </a:r>
          </a:p>
          <a:p>
            <a:pPr algn="just"/>
            <a:endParaRPr lang="en-US" altLang="zh-CN" b="1" dirty="0">
              <a:solidFill>
                <a:schemeClr val="tx2"/>
              </a:solidFill>
            </a:endParaRPr>
          </a:p>
          <a:p>
            <a:pPr algn="just"/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Hans" b="1" dirty="0">
                <a:solidFill>
                  <a:schemeClr val="tx2"/>
                </a:solidFill>
              </a:rPr>
              <a:t>3</a:t>
            </a:r>
            <a:r>
              <a:rPr lang="en-US" altLang="zh-CN" b="1" dirty="0">
                <a:solidFill>
                  <a:schemeClr val="tx2"/>
                </a:solidFill>
              </a:rPr>
              <a:t>].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Jonathan Huang</a:t>
            </a:r>
            <a:r>
              <a:rPr lang="en-US" altLang="zh-Hans" b="1" dirty="0">
                <a:solidFill>
                  <a:schemeClr val="tx2"/>
                </a:solidFill>
              </a:rPr>
              <a:t>,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Vivek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Rathod</a:t>
            </a:r>
            <a:r>
              <a:rPr lang="en-US" altLang="zh-Hans" b="1" dirty="0">
                <a:solidFill>
                  <a:schemeClr val="tx2"/>
                </a:solidFill>
              </a:rPr>
              <a:t>,</a:t>
            </a:r>
            <a:r>
              <a:rPr lang="en-US" altLang="zh-CN" b="1" dirty="0">
                <a:solidFill>
                  <a:schemeClr val="tx2"/>
                </a:solidFill>
              </a:rPr>
              <a:t> Chen Sun</a:t>
            </a:r>
            <a:r>
              <a:rPr lang="en-US" altLang="zh-Hans" b="1" dirty="0">
                <a:solidFill>
                  <a:schemeClr val="tx2"/>
                </a:solidFill>
              </a:rPr>
              <a:t>,</a:t>
            </a:r>
            <a:r>
              <a:rPr lang="zh-Hans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et</a:t>
            </a:r>
            <a:r>
              <a:rPr lang="zh-Hans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al,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Speed/accuracy trade-offs for modern convolutional object detectors,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CN" b="1" dirty="0" err="1">
                <a:solidFill>
                  <a:schemeClr val="tx2"/>
                </a:solidFill>
              </a:rPr>
              <a:t>cv.CS</a:t>
            </a:r>
            <a:r>
              <a:rPr lang="en-US" altLang="zh-CN" b="1" dirty="0">
                <a:solidFill>
                  <a:schemeClr val="tx2"/>
                </a:solidFill>
              </a:rPr>
              <a:t>],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Nov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30</a:t>
            </a:r>
            <a:r>
              <a:rPr lang="en-US" altLang="zh-CN" b="1" dirty="0">
                <a:solidFill>
                  <a:schemeClr val="tx2"/>
                </a:solidFill>
              </a:rPr>
              <a:t>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2016</a:t>
            </a:r>
          </a:p>
          <a:p>
            <a:pPr algn="just"/>
            <a:endParaRPr lang="en-US" altLang="zh-CN" b="1" dirty="0">
              <a:solidFill>
                <a:schemeClr val="tx2"/>
              </a:solidFill>
            </a:endParaRPr>
          </a:p>
          <a:p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AAE5F-CDE6-6547-94A9-4CC844BE3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28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05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3A8369F6-E21D-3244-A081-3F8695CB6D84}"/>
              </a:ext>
            </a:extLst>
          </p:cNvPr>
          <p:cNvSpPr txBox="1">
            <a:spLocks/>
          </p:cNvSpPr>
          <p:nvPr/>
        </p:nvSpPr>
        <p:spPr bwMode="auto">
          <a:xfrm>
            <a:off x="152400" y="457200"/>
            <a:ext cx="8839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7600" tIns="45720" rIns="72000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kumimoji="1" lang="en-US" altLang="zh-CN" sz="4000" kern="0" dirty="0"/>
              <a:t>Thank You!</a:t>
            </a:r>
          </a:p>
          <a:p>
            <a:pPr algn="ctr">
              <a:lnSpc>
                <a:spcPct val="200000"/>
              </a:lnSpc>
            </a:pPr>
            <a:r>
              <a:rPr kumimoji="1" lang="en-US" altLang="zh-CN" sz="4000" kern="0" dirty="0"/>
              <a:t>Q &amp; A</a:t>
            </a:r>
            <a:endParaRPr kumimoji="1" lang="zh-CN" alt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53463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Background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automatic</a:t>
            </a:r>
            <a:r>
              <a:rPr lang="zh-CN" altLang="en-US" sz="1800" dirty="0"/>
              <a:t> </a:t>
            </a:r>
            <a:r>
              <a:rPr lang="en-US" altLang="zh-CN" sz="1800" dirty="0"/>
              <a:t>driving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most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technical</a:t>
            </a:r>
            <a:r>
              <a:rPr lang="zh-CN" altLang="en-US" sz="1800" dirty="0"/>
              <a:t> </a:t>
            </a:r>
            <a:r>
              <a:rPr lang="en-US" altLang="zh-CN" sz="1800" dirty="0"/>
              <a:t>achievement,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still</a:t>
            </a:r>
            <a:r>
              <a:rPr lang="zh-CN" altLang="en-US" sz="1800" dirty="0"/>
              <a:t> </a:t>
            </a:r>
            <a:r>
              <a:rPr lang="en-US" altLang="zh-CN" sz="1800" dirty="0"/>
              <a:t>needs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promotion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Implement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algorithm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combine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together,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provide</a:t>
            </a:r>
            <a:r>
              <a:rPr lang="zh-CN" altLang="en-US" sz="1800" dirty="0"/>
              <a:t> </a:t>
            </a:r>
            <a:r>
              <a:rPr lang="en-US" altLang="zh-CN" sz="1800" dirty="0"/>
              <a:t>convenience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driving.</a:t>
            </a: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we did</a:t>
            </a: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</a:t>
            </a:r>
            <a:r>
              <a:rPr 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implement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add</a:t>
            </a:r>
            <a:r>
              <a:rPr lang="zh-CN" altLang="en-US" sz="1800" dirty="0"/>
              <a:t> </a:t>
            </a:r>
            <a:r>
              <a:rPr lang="en-US" altLang="zh-Hans" sz="1800" dirty="0"/>
              <a:t>boxes</a:t>
            </a:r>
            <a:r>
              <a:rPr lang="zh-CN" altLang="en-US" sz="1800" dirty="0"/>
              <a:t> </a:t>
            </a:r>
            <a:r>
              <a:rPr lang="en-US" altLang="zh-CN" sz="1800" dirty="0"/>
              <a:t>marking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multiple</a:t>
            </a:r>
            <a:r>
              <a:rPr lang="zh-CN" altLang="en-US" sz="1800" dirty="0"/>
              <a:t> </a:t>
            </a:r>
            <a:r>
              <a:rPr lang="en-US" altLang="zh-CN" sz="1800" dirty="0"/>
              <a:t>cars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video.</a:t>
            </a:r>
          </a:p>
          <a:p>
            <a:pPr lvl="1" algn="just"/>
            <a:r>
              <a:rPr lang="en-US" altLang="zh-Hans" sz="1800" dirty="0"/>
              <a:t>W</a:t>
            </a:r>
            <a:r>
              <a:rPr lang="en-US" altLang="zh-CN" sz="1800" dirty="0"/>
              <a:t>e</a:t>
            </a:r>
            <a:r>
              <a:rPr lang="zh-CN" altLang="en-US" sz="1800" dirty="0"/>
              <a:t> </a:t>
            </a:r>
            <a:r>
              <a:rPr lang="en-US" altLang="zh-CN" sz="1800" dirty="0"/>
              <a:t>choose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Tensorflow</a:t>
            </a:r>
            <a:r>
              <a:rPr lang="zh-CN" altLang="en-US" sz="1800" dirty="0"/>
              <a:t> </a:t>
            </a:r>
            <a:r>
              <a:rPr lang="en-US" altLang="zh-CN" sz="1800" dirty="0"/>
              <a:t>Object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API</a:t>
            </a:r>
            <a:r>
              <a:rPr lang="zh-CN" altLang="en-US" sz="1800" dirty="0"/>
              <a:t> </a:t>
            </a:r>
            <a:r>
              <a:rPr lang="en-US" altLang="zh-Hans" sz="1800" dirty="0"/>
              <a:t>f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g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etting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location</a:t>
            </a:r>
            <a:r>
              <a:rPr lang="zh-Hans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detected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cars,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make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 err="1"/>
              <a:t>Kalman</a:t>
            </a:r>
            <a:r>
              <a:rPr lang="zh-CN" altLang="en-US" sz="1800" dirty="0"/>
              <a:t> </a:t>
            </a:r>
            <a:r>
              <a:rPr lang="en-US" altLang="zh-Hans" sz="1800" dirty="0"/>
              <a:t>f</a:t>
            </a:r>
            <a:r>
              <a:rPr lang="en-US" altLang="zh-CN" sz="1800" dirty="0"/>
              <a:t>ilter,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combine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measurement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value,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finish</a:t>
            </a:r>
            <a:r>
              <a:rPr lang="zh-CN" altLang="en-US" sz="1800" dirty="0"/>
              <a:t> </a:t>
            </a:r>
            <a:r>
              <a:rPr lang="en-US" altLang="zh-CN" sz="1800" dirty="0"/>
              <a:t>whole</a:t>
            </a:r>
            <a:r>
              <a:rPr lang="zh-CN" altLang="en-US" sz="1800" dirty="0"/>
              <a:t> </a:t>
            </a:r>
            <a:r>
              <a:rPr lang="en-US" altLang="zh-CN" sz="1800" dirty="0"/>
              <a:t>algorithm.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DD79D-4F39-D743-A90E-0635793DD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3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5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taken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dashcam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front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car,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reliable.</a:t>
            </a:r>
          </a:p>
          <a:p>
            <a:pPr lvl="1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/>
              <a:t>d</a:t>
            </a:r>
            <a:r>
              <a:rPr lang="en-US" altLang="zh-CN" sz="1800" dirty="0"/>
              <a:t>ata</a:t>
            </a:r>
            <a:r>
              <a:rPr lang="zh-CN" altLang="en-US" sz="1800" dirty="0"/>
              <a:t> </a:t>
            </a:r>
            <a:r>
              <a:rPr lang="en-US" altLang="zh-CN" sz="1800" dirty="0"/>
              <a:t>was</a:t>
            </a:r>
            <a:r>
              <a:rPr lang="zh-CN" altLang="en-US" sz="1800" dirty="0"/>
              <a:t> </a:t>
            </a:r>
            <a:r>
              <a:rPr lang="en-US" altLang="zh-CN" sz="1800" dirty="0"/>
              <a:t>taken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daily</a:t>
            </a:r>
            <a:r>
              <a:rPr lang="zh-CN" altLang="en-US" sz="1800" dirty="0"/>
              <a:t> </a:t>
            </a:r>
            <a:r>
              <a:rPr lang="en-US" altLang="zh-CN" sz="1800" dirty="0"/>
              <a:t>life,</a:t>
            </a:r>
            <a:r>
              <a:rPr lang="zh-CN" altLang="en-US" sz="1800" dirty="0"/>
              <a:t> </a:t>
            </a:r>
            <a:r>
              <a:rPr lang="en-US" altLang="zh-CN" sz="1800" dirty="0"/>
              <a:t>including</a:t>
            </a:r>
            <a:r>
              <a:rPr lang="zh-CN" altLang="en-US" sz="1800" dirty="0"/>
              <a:t> </a:t>
            </a:r>
            <a:r>
              <a:rPr lang="en-US" altLang="zh-CN" sz="1800" dirty="0"/>
              <a:t>different</a:t>
            </a:r>
            <a:r>
              <a:rPr lang="zh-CN" altLang="en-US" sz="1800" dirty="0"/>
              <a:t> </a:t>
            </a:r>
            <a:r>
              <a:rPr lang="en-US" altLang="zh-CN" sz="1800" dirty="0"/>
              <a:t>situations:</a:t>
            </a:r>
            <a:r>
              <a:rPr lang="zh-CN" altLang="en-US" sz="1800" dirty="0"/>
              <a:t> </a:t>
            </a:r>
            <a:r>
              <a:rPr lang="en-US" altLang="zh-Hans" sz="1800" dirty="0"/>
              <a:t>n</a:t>
            </a:r>
            <a:r>
              <a:rPr lang="en-US" altLang="zh-CN" sz="1800" dirty="0"/>
              <a:t>o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ars,</a:t>
            </a:r>
            <a:r>
              <a:rPr lang="zh-CN" altLang="en-US" sz="1800" dirty="0"/>
              <a:t> </a:t>
            </a:r>
            <a:r>
              <a:rPr lang="en-US" altLang="zh-Hans" sz="1800" dirty="0"/>
              <a:t>o</a:t>
            </a:r>
            <a:r>
              <a:rPr lang="en-US" altLang="zh-CN" sz="1800" dirty="0"/>
              <a:t>ne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ar,</a:t>
            </a:r>
            <a:r>
              <a:rPr lang="zh-CN" altLang="en-US" sz="1800" dirty="0"/>
              <a:t> </a:t>
            </a:r>
            <a:r>
              <a:rPr lang="en-US" altLang="zh-Hans" sz="1800" dirty="0"/>
              <a:t>m</a:t>
            </a:r>
            <a:r>
              <a:rPr lang="en-US" altLang="zh-CN" sz="1800" dirty="0"/>
              <a:t>ore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Hans" sz="1800" dirty="0"/>
              <a:t>o</a:t>
            </a:r>
            <a:r>
              <a:rPr lang="en-US" altLang="zh-CN" sz="1800" dirty="0"/>
              <a:t>ne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visual</a:t>
            </a:r>
            <a:r>
              <a:rPr lang="zh-CN" altLang="en-US" sz="1800" dirty="0"/>
              <a:t> </a:t>
            </a:r>
            <a:r>
              <a:rPr lang="en-US" altLang="zh-CN" sz="1800" dirty="0"/>
              <a:t>area.</a:t>
            </a:r>
          </a:p>
          <a:p>
            <a:pPr lvl="1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typical</a:t>
            </a:r>
            <a:r>
              <a:rPr lang="zh-CN" altLang="en-US" sz="1800" dirty="0"/>
              <a:t> </a:t>
            </a:r>
            <a:r>
              <a:rPr lang="en-US" altLang="zh-CN" sz="1800" dirty="0"/>
              <a:t>behaviors</a:t>
            </a:r>
            <a:r>
              <a:rPr lang="zh-CN" altLang="en-US" sz="1800" dirty="0"/>
              <a:t> </a:t>
            </a:r>
            <a:r>
              <a:rPr lang="en-US" altLang="zh-CN" sz="1800" dirty="0"/>
              <a:t>including</a:t>
            </a:r>
            <a:r>
              <a:rPr lang="zh-CN" altLang="en-US" sz="1800" dirty="0"/>
              <a:t> </a:t>
            </a:r>
            <a:r>
              <a:rPr lang="en-US" altLang="zh-CN" sz="1800" dirty="0"/>
              <a:t>intersection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overtaking</a:t>
            </a:r>
            <a:r>
              <a:rPr lang="en-US" altLang="zh-CN" sz="1800" dirty="0"/>
              <a:t>.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>
              <a:buNone/>
            </a:pP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3C0EE-4CC8-F349-91A5-FCBB191FCCCA}"/>
              </a:ext>
            </a:extLst>
          </p:cNvPr>
          <p:cNvGrpSpPr/>
          <p:nvPr/>
        </p:nvGrpSpPr>
        <p:grpSpPr>
          <a:xfrm>
            <a:off x="197069" y="3605239"/>
            <a:ext cx="8772846" cy="2185961"/>
            <a:chOff x="197069" y="3441171"/>
            <a:chExt cx="8772846" cy="218596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351" y="3441171"/>
              <a:ext cx="2924282" cy="17404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69" y="3441171"/>
              <a:ext cx="2924282" cy="174042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634" y="3441171"/>
              <a:ext cx="2914435" cy="174042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97069" y="5257800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(a)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D0FA05CB-0FA5-3D4F-A9CD-AC569B8BA9B4}"/>
                </a:ext>
              </a:extLst>
            </p:cNvPr>
            <p:cNvSpPr txBox="1"/>
            <p:nvPr/>
          </p:nvSpPr>
          <p:spPr>
            <a:xfrm>
              <a:off x="3121351" y="5257800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(b)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C3C188F7-6FD0-8D4C-A68B-EC1124BE7384}"/>
                </a:ext>
              </a:extLst>
            </p:cNvPr>
            <p:cNvSpPr txBox="1"/>
            <p:nvPr/>
          </p:nvSpPr>
          <p:spPr>
            <a:xfrm>
              <a:off x="6045633" y="5241687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(c)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B9985-239D-6541-A275-2472872A7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4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>
                <a:latin typeface="Comic Sans MS" panose="030F0902030302020204" pitchFamily="66" charset="0"/>
              </a:rPr>
              <a:t>Tensorflow</a:t>
            </a:r>
            <a:r>
              <a:rPr lang="zh-CN" altLang="en-US" sz="2000" dirty="0"/>
              <a:t> </a:t>
            </a:r>
            <a:r>
              <a:rPr lang="en-US" altLang="zh-CN" sz="2000" dirty="0"/>
              <a:t>object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  <a:r>
              <a:rPr lang="zh-CN" altLang="en-US" sz="2000" dirty="0"/>
              <a:t> </a:t>
            </a:r>
            <a:r>
              <a:rPr lang="en-US" altLang="zh-CN" sz="2000" dirty="0"/>
              <a:t>API</a:t>
            </a:r>
            <a:endParaRPr lang="en-US" sz="2000" dirty="0"/>
          </a:p>
          <a:p>
            <a:pPr lvl="1" algn="just"/>
            <a:r>
              <a:rPr lang="en-US" altLang="zh-Hans" sz="1800" dirty="0"/>
              <a:t>An</a:t>
            </a:r>
            <a:r>
              <a:rPr lang="zh-Hans" altLang="en-US" sz="1800" dirty="0"/>
              <a:t> </a:t>
            </a:r>
            <a:r>
              <a:rPr lang="en-US" altLang="zh-CN" sz="1800" dirty="0"/>
              <a:t>open source framework built on top of </a:t>
            </a:r>
            <a:r>
              <a:rPr lang="en-US" altLang="zh-CN" sz="1800" dirty="0" err="1">
                <a:latin typeface="Comic Sans MS" panose="030F0902030302020204" pitchFamily="66" charset="0"/>
              </a:rPr>
              <a:t>TensorFlow</a:t>
            </a:r>
            <a:r>
              <a:rPr lang="en-US" altLang="zh-CN" sz="1800" dirty="0"/>
              <a:t> that makes it easy to construct, train and deploy object detection models. </a:t>
            </a:r>
          </a:p>
          <a:p>
            <a:pPr lvl="1" algn="just"/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build-in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applies</a:t>
            </a:r>
            <a:r>
              <a:rPr lang="zh-CN" altLang="en-US" sz="1800" dirty="0"/>
              <a:t> </a:t>
            </a:r>
            <a:r>
              <a:rPr lang="en-US" altLang="zh-CN" sz="1800" dirty="0"/>
              <a:t>SSD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Single-Shot-Detection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 architecture trained on COCO</a:t>
            </a:r>
            <a:r>
              <a:rPr lang="zh-CN" altLang="en-US" sz="1800" dirty="0"/>
              <a:t> </a:t>
            </a:r>
            <a:r>
              <a:rPr lang="en-US" altLang="zh-Hans" sz="1800" dirty="0"/>
              <a:t>data</a:t>
            </a:r>
            <a:r>
              <a:rPr lang="en-US" altLang="zh-CN" sz="1800" dirty="0"/>
              <a:t>set.</a:t>
            </a:r>
            <a:r>
              <a:rPr lang="zh-CN" altLang="en-US" sz="1800" dirty="0"/>
              <a:t>  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/>
              <a:t>Single-Shot-Detection</a:t>
            </a:r>
            <a:r>
              <a:rPr lang="zh-Hans" altLang="en-US" sz="2000" dirty="0"/>
              <a:t> </a:t>
            </a:r>
            <a:r>
              <a:rPr lang="en-US" altLang="zh-Hans" sz="2000" dirty="0"/>
              <a:t>(</a:t>
            </a:r>
            <a:r>
              <a:rPr lang="en-US" altLang="zh-CN" sz="2000" dirty="0"/>
              <a:t>SSD</a:t>
            </a:r>
            <a:r>
              <a:rPr lang="en-US" altLang="zh-Hans" sz="2000" dirty="0"/>
              <a:t>)</a:t>
            </a:r>
            <a:endParaRPr lang="en-US" sz="2000" dirty="0"/>
          </a:p>
          <a:p>
            <a:pPr lvl="1" algn="just"/>
            <a:r>
              <a:rPr lang="en-US" altLang="zh-CN" sz="1800" dirty="0"/>
              <a:t>SSD algorithm is an object detection algorithm that directly predicts the coordinates and categories of the</a:t>
            </a:r>
            <a:r>
              <a:rPr lang="zh-CN" altLang="en-US" sz="1800" dirty="0"/>
              <a:t> </a:t>
            </a:r>
            <a:r>
              <a:rPr lang="en-US" altLang="zh-CN" sz="1800" dirty="0"/>
              <a:t>objection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bounding box.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SSD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faster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those</a:t>
            </a:r>
            <a:r>
              <a:rPr lang="zh-CN" altLang="en-US" sz="1800" dirty="0"/>
              <a:t> </a:t>
            </a:r>
            <a:r>
              <a:rPr lang="en-US" altLang="zh-CN" sz="1800" dirty="0"/>
              <a:t>traditional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dirty="0"/>
              <a:t>without</a:t>
            </a:r>
            <a:r>
              <a:rPr lang="zh-CN" altLang="en-US" sz="1800" dirty="0"/>
              <a:t> </a:t>
            </a:r>
            <a:r>
              <a:rPr lang="en-US" altLang="zh-CN" sz="1800" dirty="0"/>
              <a:t>losing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accuracy,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adding</a:t>
            </a:r>
            <a:r>
              <a:rPr lang="zh-CN" altLang="en-US" sz="1800" dirty="0"/>
              <a:t>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separate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filters</a:t>
            </a:r>
            <a:r>
              <a:rPr lang="en-US" altLang="zh-Hans" sz="1800" dirty="0"/>
              <a:t>.</a:t>
            </a:r>
          </a:p>
          <a:p>
            <a:r>
              <a:rPr lang="en-US" altLang="zh-CN" sz="2000" dirty="0"/>
              <a:t>SSD advantages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Speed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Accuracy</a:t>
            </a:r>
          </a:p>
          <a:p>
            <a:pPr lvl="1" algn="just"/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applied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low</a:t>
            </a:r>
            <a:r>
              <a:rPr lang="zh-CN" altLang="en-US" sz="1800" dirty="0"/>
              <a:t> </a:t>
            </a:r>
            <a:r>
              <a:rPr lang="en-US" altLang="zh-CN" sz="1800" dirty="0"/>
              <a:t>resolution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</a:p>
          <a:p>
            <a:pPr lvl="1" algn="just"/>
            <a:endParaRPr lang="en-US" altLang="zh-CN" sz="1800" dirty="0"/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45321-7FA0-C143-BA8A-19E77D0D4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5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/>
              <a:t>SSD</a:t>
            </a:r>
            <a:r>
              <a:rPr lang="zh-CN" altLang="en-US" sz="2000" dirty="0"/>
              <a:t> </a:t>
            </a:r>
            <a:r>
              <a:rPr lang="en-US" altLang="zh-Hans" sz="2000" dirty="0"/>
              <a:t>–</a:t>
            </a:r>
            <a:r>
              <a:rPr lang="zh-Hans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endParaRPr lang="en-US" sz="2000" dirty="0"/>
          </a:p>
          <a:p>
            <a:pPr lvl="1" algn="just"/>
            <a:r>
              <a:rPr lang="en-US" altLang="zh-CN" sz="1800" dirty="0"/>
              <a:t>Using a small convolutional filter to predict object categories and offsets in bounding box locations.</a:t>
            </a:r>
          </a:p>
          <a:p>
            <a:pPr lvl="1" algn="just"/>
            <a:r>
              <a:rPr lang="en-US" altLang="zh-CN" sz="1800" dirty="0"/>
              <a:t>Using separate predictors (filters) for different aspect ratio detections.</a:t>
            </a:r>
          </a:p>
          <a:p>
            <a:pPr lvl="1" algn="just"/>
            <a:r>
              <a:rPr lang="en-US" altLang="zh-CN" sz="1800" dirty="0"/>
              <a:t>Applying these filters to multiple feature maps from the later stages of a network in order to perform detection at multiple scales.</a:t>
            </a:r>
          </a:p>
          <a:p>
            <a:pPr lvl="1" algn="just"/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ground truth boxes,</a:t>
            </a:r>
            <a:r>
              <a:rPr lang="zh-CN" altLang="en-US" sz="1800" dirty="0"/>
              <a:t> </a:t>
            </a:r>
            <a:r>
              <a:rPr lang="en-US" altLang="zh-CN" sz="1800" dirty="0"/>
              <a:t>and the obtained model</a:t>
            </a:r>
            <a:r>
              <a:rPr lang="zh-CN" altLang="en-US" sz="1800" dirty="0"/>
              <a:t> </a:t>
            </a:r>
            <a:r>
              <a:rPr lang="en-US" altLang="zh-CN" sz="1800" dirty="0"/>
              <a:t>can be</a:t>
            </a:r>
            <a:r>
              <a:rPr lang="zh-CN" altLang="en-US" sz="1800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detection.</a:t>
            </a:r>
            <a:endParaRPr lang="en-US" altLang="zh-CN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95FB9-E75A-254F-87C9-7EC5A2F95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6</a:t>
            </a:fld>
            <a:r>
              <a:rPr lang="en-US"/>
              <a:t>/29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4EA90-AD36-F248-BD7D-CCE7AFD9FA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3587750"/>
            <a:ext cx="8382000" cy="23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COCO</a:t>
            </a:r>
            <a:r>
              <a:rPr lang="zh-CN" altLang="en-US" sz="1800" dirty="0"/>
              <a:t> </a:t>
            </a:r>
            <a:r>
              <a:rPr lang="en-US" altLang="zh-CN" sz="1800" dirty="0"/>
              <a:t>dataset,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objects</a:t>
            </a:r>
            <a:r>
              <a:rPr lang="zh-CN" altLang="en-US" sz="1800" dirty="0"/>
              <a:t> </a:t>
            </a:r>
            <a:r>
              <a:rPr lang="en-US" altLang="zh-CN" sz="1800" dirty="0"/>
              <a:t>related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transportation:</a:t>
            </a:r>
          </a:p>
          <a:p>
            <a:pPr lvl="1" algn="just"/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29817"/>
              </p:ext>
            </p:extLst>
          </p:nvPr>
        </p:nvGraphicFramePr>
        <p:xfrm>
          <a:off x="2247900" y="2362200"/>
          <a:ext cx="4648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</a:t>
                      </a:r>
                      <a:r>
                        <a:rPr lang="en-US" altLang="zh-Hans" dirty="0"/>
                        <a:t>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Objection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Person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Bicycle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Car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Motorcycle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Bus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Traffic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Light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Stop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Sign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5FDE-A8FF-0B46-9FF1-FF935614D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7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en-US" altLang="zh-Hans" dirty="0"/>
              <a:t> –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Flow</a:t>
            </a:r>
            <a:r>
              <a:rPr lang="zh-CN" altLang="en-US" sz="2000" dirty="0"/>
              <a:t> </a:t>
            </a:r>
            <a:r>
              <a:rPr lang="en-US" altLang="zh-CN" sz="2000" dirty="0"/>
              <a:t>chart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2"/>
            <a:endParaRPr lang="en-US" altLang="zh-CN" sz="16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69A9A-4A23-8E49-BF3C-1B989799D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6" y="1873250"/>
            <a:ext cx="7745987" cy="342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B4AEA-D456-BE4B-99E7-769F1E40B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8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3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image,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outcome: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en-US" altLang="zh-Hans" dirty="0"/>
              <a:t> – </a:t>
            </a:r>
            <a:r>
              <a:rPr lang="en-US" altLang="zh-CN" dirty="0"/>
              <a:t>Detection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D5E7A-E5DD-EF40-A283-4C8504D4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8800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E1AD0-D63B-D04E-9B91-243993B49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9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ASFIELDS" val="True"/>
</p:tagLst>
</file>

<file path=ppt/theme/theme1.xml><?xml version="1.0" encoding="utf-8"?>
<a:theme xmlns:a="http://schemas.openxmlformats.org/drawingml/2006/main" name="blank">
  <a:themeElements>
    <a:clrScheme name="DNV">
      <a:dk1>
        <a:srgbClr val="0434B1"/>
      </a:dk1>
      <a:lt1>
        <a:srgbClr val="FFFFFF"/>
      </a:lt1>
      <a:dk2>
        <a:srgbClr val="000000"/>
      </a:dk2>
      <a:lt2>
        <a:srgbClr val="C8C8C8"/>
      </a:lt2>
      <a:accent1>
        <a:srgbClr val="0434B1"/>
      </a:accent1>
      <a:accent2>
        <a:srgbClr val="6493B5"/>
      </a:accent2>
      <a:accent3>
        <a:srgbClr val="D3DEEE"/>
      </a:accent3>
      <a:accent4>
        <a:srgbClr val="4E9200"/>
      </a:accent4>
      <a:accent5>
        <a:srgbClr val="7AB800"/>
      </a:accent5>
      <a:accent6>
        <a:srgbClr val="C5E540"/>
      </a:accent6>
      <a:hlink>
        <a:srgbClr val="0434B1"/>
      </a:hlink>
      <a:folHlink>
        <a:srgbClr val="6493B5"/>
      </a:folHlink>
    </a:clrScheme>
    <a:fontScheme name="defaul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EPEC Lectures" id="{78831426-6DF9-46E5-AD80-4A71F9CDACF7}" vid="{1920E864-B67F-4BCF-81C9-CD4F283A079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1149</Words>
  <Application>Microsoft Macintosh PowerPoint</Application>
  <PresentationFormat>On-screen Show (4:3)</PresentationFormat>
  <Paragraphs>282</Paragraphs>
  <Slides>29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Microsoft YaHei</vt:lpstr>
      <vt:lpstr>Microsoft YaHei UI</vt:lpstr>
      <vt:lpstr>Microsoft YaHei UI Light</vt:lpstr>
      <vt:lpstr>ＭＳ Ｐゴシック</vt:lpstr>
      <vt:lpstr>Arial</vt:lpstr>
      <vt:lpstr>Cambria Math</vt:lpstr>
      <vt:lpstr>Comic Sans MS</vt:lpstr>
      <vt:lpstr>Microsoft Himalaya</vt:lpstr>
      <vt:lpstr>Times New Roman</vt:lpstr>
      <vt:lpstr>Wingdings</vt:lpstr>
      <vt:lpstr>blank</vt:lpstr>
      <vt:lpstr>Multiple Cars Tracking  Basing on Kalman Filter</vt:lpstr>
      <vt:lpstr>Contents</vt:lpstr>
      <vt:lpstr>Problem</vt:lpstr>
      <vt:lpstr>Dataset</vt:lpstr>
      <vt:lpstr>Method Introduction – Detection</vt:lpstr>
      <vt:lpstr>Method Introduction – Detection</vt:lpstr>
      <vt:lpstr>Method Introduction – Detection</vt:lpstr>
      <vt:lpstr>Method Introduction – Detection</vt:lpstr>
      <vt:lpstr>Method Introduction – Detection</vt:lpstr>
      <vt:lpstr>Method Introduction – Tracking</vt:lpstr>
      <vt:lpstr>Method Introduction – Tracking</vt:lpstr>
      <vt:lpstr>Method Introduction – Tracking</vt:lpstr>
      <vt:lpstr>Method Introduction – Tracking</vt:lpstr>
      <vt:lpstr>Intersection-over-Union（IoU）</vt:lpstr>
      <vt:lpstr>PowerPoint Presentation</vt:lpstr>
      <vt:lpstr>PowerPoint Presentation</vt:lpstr>
      <vt:lpstr>Pipeline Diagram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Video</vt:lpstr>
      <vt:lpstr>Reference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2018-05-27T06:25:17Z</cp:lastPrinted>
  <dcterms:created xsi:type="dcterms:W3CDTF">2016-08-20T13:57:48Z</dcterms:created>
  <dcterms:modified xsi:type="dcterms:W3CDTF">2018-06-03T17:43:00Z</dcterms:modified>
</cp:coreProperties>
</file>